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8"/>
  </p:notesMasterIdLst>
  <p:sldIdLst>
    <p:sldId id="257"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 y="-8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99C1BB-0018-4F91-BF83-7408753661FD}" type="datetimeFigureOut">
              <a:rPr lang="en-US" smtClean="0"/>
              <a:t>5/12/14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CD2B5-3E30-4A7D-A75B-223A7BDDAE6F}" type="slidenum">
              <a:rPr lang="en-US" smtClean="0"/>
              <a:t>‹#›</a:t>
            </a:fld>
            <a:endParaRPr lang="en-US"/>
          </a:p>
        </p:txBody>
      </p:sp>
    </p:spTree>
    <p:extLst>
      <p:ext uri="{BB962C8B-B14F-4D97-AF65-F5344CB8AC3E}">
        <p14:creationId xmlns:p14="http://schemas.microsoft.com/office/powerpoint/2010/main" val="2975389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5/12/14 12:46</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5/12/14 12:46</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5/12/14 12:46</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5/12/14 12:46</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de-AT"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de-AT" smtClean="0"/>
              <a:t>Click to edit Master subtitle style</a:t>
            </a:r>
            <a:endParaRPr lang="en-US" dirty="0"/>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de-AT"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de-AT"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de-AT" smtClean="0"/>
              <a:t>Click to edit Master text styles</a:t>
            </a:r>
          </a:p>
        </p:txBody>
      </p:sp>
    </p:spTree>
  </p:cSld>
  <p:clrMapOvr>
    <a:masterClrMapping/>
  </p:clrMapOvr>
  <p:transition xmlns:p14="http://schemas.microsoft.com/office/powerpoint/2010/mai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de-AT"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de-AT"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xmlns:p14="http://schemas.microsoft.com/office/powerpoint/2010/mai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de-AT"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de-AT"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AT"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de-AT"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de-AT"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5" Type="http://schemas.openxmlformats.org/officeDocument/2006/relationships/image" Target="../media/image2.jpeg"/><Relationship Id="rId16" Type="http://schemas.openxmlformats.org/officeDocument/2006/relationships/image" Target="../media/image3.png"/><Relationship Id="rId1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5.png"/><Relationship Id="rId1" Type="http://schemas.openxmlformats.org/officeDocument/2006/relationships/slideLayout" Target="../slideLayouts/slideLayout13.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de-AT"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xmlns:p14="http://schemas.microsoft.com/office/powerpoint/2010/mai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xmlns:p14="http://schemas.microsoft.com/office/powerpoint/2010/mai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hyperlink" Target="http://www.angelcapitalassociation.org/directory" TargetMode="External"/><Relationship Id="rId4" Type="http://schemas.openxmlformats.org/officeDocument/2006/relationships/image" Target="../media/image6.png"/><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09800"/>
            <a:ext cx="7681913" cy="1523495"/>
          </a:xfrm>
        </p:spPr>
        <p:txBody>
          <a:bodyPr/>
          <a:lstStyle/>
          <a:p>
            <a:pPr algn="ctr"/>
            <a:r>
              <a:rPr lang="en-US" dirty="0" smtClean="0"/>
              <a:t>Equity Funding  for Startups </a:t>
            </a:r>
            <a:endParaRPr lang="en-US" dirty="0"/>
          </a:p>
        </p:txBody>
      </p:sp>
      <p:sp>
        <p:nvSpPr>
          <p:cNvPr id="3" name="Subtitle 2"/>
          <p:cNvSpPr>
            <a:spLocks noGrp="1"/>
          </p:cNvSpPr>
          <p:nvPr>
            <p:ph type="subTitle" idx="1"/>
          </p:nvPr>
        </p:nvSpPr>
        <p:spPr>
          <a:xfrm>
            <a:off x="1143000" y="4876800"/>
            <a:ext cx="7681913" cy="1293812"/>
          </a:xfrm>
        </p:spPr>
        <p:txBody>
          <a:bodyPr>
            <a:normAutofit/>
          </a:bodyPr>
          <a:lstStyle/>
          <a:p>
            <a:pPr algn="r"/>
            <a:r>
              <a:rPr lang="en-US" sz="2400" dirty="0" smtClean="0"/>
              <a:t>April 2014</a:t>
            </a:r>
            <a:endParaRPr lang="en-US" sz="2400" dirty="0"/>
          </a:p>
        </p:txBody>
      </p:sp>
      <p:pic>
        <p:nvPicPr>
          <p:cNvPr id="5" name="Picture 4"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2947" y="0"/>
            <a:ext cx="1671053" cy="1219200"/>
          </a:xfrm>
          <a:prstGeom prst="rect">
            <a:avLst/>
          </a:prstGeom>
        </p:spPr>
      </p:pic>
      <p:sp>
        <p:nvSpPr>
          <p:cNvPr id="4" name="TextBox 3"/>
          <p:cNvSpPr txBox="1"/>
          <p:nvPr/>
        </p:nvSpPr>
        <p:spPr>
          <a:xfrm>
            <a:off x="152400" y="5029200"/>
            <a:ext cx="5688464" cy="646331"/>
          </a:xfrm>
          <a:prstGeom prst="rect">
            <a:avLst/>
          </a:prstGeom>
          <a:noFill/>
        </p:spPr>
        <p:txBody>
          <a:bodyPr wrap="none" rtlCol="0">
            <a:spAutoFit/>
          </a:bodyPr>
          <a:lstStyle/>
          <a:p>
            <a:r>
              <a:rPr lang="en-US" dirty="0" smtClean="0"/>
              <a:t>Jakob Feigl</a:t>
            </a:r>
          </a:p>
          <a:p>
            <a:r>
              <a:rPr lang="en-US" dirty="0" err="1" smtClean="0"/>
              <a:t>Allonca</a:t>
            </a:r>
            <a:r>
              <a:rPr lang="en-US" dirty="0" smtClean="0"/>
              <a:t> Esquivel </a:t>
            </a:r>
            <a:r>
              <a:rPr lang="en-US" dirty="0" err="1" smtClean="0"/>
              <a:t>Abogados</a:t>
            </a:r>
            <a:r>
              <a:rPr lang="en-US" dirty="0" smtClean="0"/>
              <a:t> – Legal and Business Consulting</a:t>
            </a:r>
            <a:endParaRPr lang="en-US"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382000" cy="1163395"/>
          </a:xfrm>
        </p:spPr>
        <p:txBody>
          <a:bodyPr>
            <a:normAutofit/>
          </a:bodyPr>
          <a:lstStyle/>
          <a:p>
            <a:r>
              <a:rPr lang="en-US" sz="4000" dirty="0" smtClean="0">
                <a:solidFill>
                  <a:schemeClr val="tx2"/>
                </a:solidFill>
              </a:rPr>
              <a:t>Seed Funding </a:t>
            </a:r>
            <a:endParaRPr lang="en-US" sz="4000" dirty="0">
              <a:solidFill>
                <a:schemeClr val="tx2"/>
              </a:solidFill>
            </a:endParaRPr>
          </a:p>
        </p:txBody>
      </p:sp>
      <p:sp>
        <p:nvSpPr>
          <p:cNvPr id="3" name="Text Placeholder 2"/>
          <p:cNvSpPr>
            <a:spLocks noGrp="1"/>
          </p:cNvSpPr>
          <p:nvPr>
            <p:ph type="body" sz="quarter" idx="10"/>
          </p:nvPr>
        </p:nvSpPr>
        <p:spPr>
          <a:xfrm>
            <a:off x="381000" y="1371600"/>
            <a:ext cx="8382000" cy="4419600"/>
          </a:xfrm>
        </p:spPr>
        <p:txBody>
          <a:bodyPr>
            <a:normAutofit fontScale="92500" lnSpcReduction="10000"/>
          </a:bodyPr>
          <a:lstStyle/>
          <a:p>
            <a:r>
              <a:rPr lang="en-US" sz="2800" dirty="0" smtClean="0"/>
              <a:t>The first investment the startup </a:t>
            </a:r>
            <a:r>
              <a:rPr lang="en-US" sz="2800" dirty="0" smtClean="0"/>
              <a:t>receives in </a:t>
            </a:r>
            <a:r>
              <a:rPr lang="en-US" sz="2800" dirty="0" smtClean="0"/>
              <a:t>the early development stage. </a:t>
            </a:r>
          </a:p>
          <a:p>
            <a:pPr marL="0" indent="0">
              <a:buNone/>
            </a:pPr>
            <a:endParaRPr lang="en-US" sz="2000" dirty="0"/>
          </a:p>
          <a:p>
            <a:pPr lvl="1"/>
            <a:r>
              <a:rPr lang="en-US" sz="2000" b="1" dirty="0" smtClean="0"/>
              <a:t>Accelerators &amp; Incubators</a:t>
            </a:r>
            <a:r>
              <a:rPr lang="en-US" sz="2000" dirty="0" smtClean="0"/>
              <a:t>: “Small” investments (10-50,000 USD), also providing mentoring in exchange for 3-6% of common stock. Notable accelerators: </a:t>
            </a:r>
            <a:r>
              <a:rPr lang="en-US" sz="2000" i="1" dirty="0" err="1" smtClean="0"/>
              <a:t>AngelPad</a:t>
            </a:r>
            <a:r>
              <a:rPr lang="en-US" sz="2000" i="1" dirty="0" smtClean="0"/>
              <a:t>, Y </a:t>
            </a:r>
            <a:r>
              <a:rPr lang="en-US" sz="2000" i="1" dirty="0" err="1" smtClean="0"/>
              <a:t>Combinator</a:t>
            </a:r>
            <a:r>
              <a:rPr lang="en-US" sz="2000" i="1" dirty="0" smtClean="0"/>
              <a:t> </a:t>
            </a:r>
          </a:p>
          <a:p>
            <a:pPr marL="517525" lvl="1" indent="0">
              <a:buNone/>
            </a:pPr>
            <a:endParaRPr lang="en-US" sz="2000" i="1" dirty="0" smtClean="0"/>
          </a:p>
          <a:p>
            <a:pPr lvl="1"/>
            <a:r>
              <a:rPr lang="en-US" sz="2000" b="1" dirty="0" smtClean="0"/>
              <a:t>Angel Investors or Seed Funds</a:t>
            </a:r>
            <a:r>
              <a:rPr lang="en-US" sz="2000" dirty="0" smtClean="0"/>
              <a:t>: Individuals or Groups who invest their own money. No set-amount, but ranges between 50,000 to 1 million USD. Regional “Angels” can be found at </a:t>
            </a:r>
            <a:r>
              <a:rPr lang="pl-PL" sz="1500" u="sng" dirty="0" smtClean="0">
                <a:hlinkClick r:id="rId3"/>
              </a:rPr>
              <a:t>www.angelcapitalassociation.org</a:t>
            </a:r>
            <a:r>
              <a:rPr lang="pl-PL" sz="1500" u="sng" dirty="0">
                <a:hlinkClick r:id="rId3"/>
              </a:rPr>
              <a:t>/</a:t>
            </a:r>
            <a:r>
              <a:rPr lang="pl-PL" sz="1500" u="sng" dirty="0" smtClean="0">
                <a:hlinkClick r:id="rId3"/>
              </a:rPr>
              <a:t>directory</a:t>
            </a:r>
            <a:r>
              <a:rPr lang="pl-PL" sz="1500" u="sng" dirty="0"/>
              <a:t> </a:t>
            </a:r>
          </a:p>
          <a:p>
            <a:pPr lvl="1"/>
            <a:endParaRPr lang="en-US" sz="2000" dirty="0" smtClean="0"/>
          </a:p>
          <a:p>
            <a:pPr lvl="1"/>
            <a:r>
              <a:rPr lang="en-US" sz="2000" b="1" dirty="0" err="1" smtClean="0"/>
              <a:t>Crowdfunding</a:t>
            </a:r>
            <a:r>
              <a:rPr lang="en-US" sz="2000" dirty="0" smtClean="0"/>
              <a:t>: Collective funding from a large pool of backers, usually made on online platforms. Can involve credit or equity based funding in which the backer receives shares of the Startup. For example via: </a:t>
            </a:r>
            <a:r>
              <a:rPr lang="en-US" sz="2000" i="1" dirty="0" err="1" smtClean="0"/>
              <a:t>AngelList</a:t>
            </a:r>
            <a:r>
              <a:rPr lang="en-US" sz="2000" i="1" dirty="0" smtClean="0"/>
              <a:t>, Gust or </a:t>
            </a:r>
            <a:r>
              <a:rPr lang="en-US" sz="2000" i="1" dirty="0" err="1" smtClean="0"/>
              <a:t>Fundacity</a:t>
            </a:r>
            <a:r>
              <a:rPr lang="en-US" sz="2000" i="1" dirty="0" smtClean="0"/>
              <a:t> </a:t>
            </a:r>
          </a:p>
          <a:p>
            <a:pPr marL="914400" lvl="2" indent="0">
              <a:buNone/>
            </a:pPr>
            <a:r>
              <a:rPr lang="en-US" sz="1600" dirty="0" smtClean="0"/>
              <a:t>  </a:t>
            </a:r>
          </a:p>
          <a:p>
            <a:pPr lvl="2"/>
            <a:endParaRPr lang="en-US" sz="2000" dirty="0" smtClean="0"/>
          </a:p>
          <a:p>
            <a:pPr lvl="2"/>
            <a:endParaRPr lang="en-US" sz="2000" dirty="0" smtClean="0"/>
          </a:p>
          <a:p>
            <a:pPr marL="914400" lvl="2" indent="0">
              <a:buNone/>
            </a:pPr>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364604932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r>
              <a:rPr lang="en-US" dirty="0">
                <a:solidFill>
                  <a:schemeClr val="tx2"/>
                </a:solidFill>
              </a:rPr>
              <a:t>Venture Capital</a:t>
            </a:r>
            <a:br>
              <a:rPr lang="en-US" dirty="0">
                <a:solidFill>
                  <a:schemeClr val="tx2"/>
                </a:solidFill>
              </a:rPr>
            </a:br>
            <a:r>
              <a:rPr lang="en-US" dirty="0" smtClean="0">
                <a:solidFill>
                  <a:schemeClr val="tx2"/>
                </a:solidFill>
              </a:rPr>
              <a:t/>
            </a:r>
            <a:br>
              <a:rPr lang="en-US" dirty="0" smtClean="0">
                <a:solidFill>
                  <a:schemeClr val="tx2"/>
                </a:solidFill>
              </a:rPr>
            </a:br>
            <a:endParaRPr lang="en-US" dirty="0">
              <a:solidFill>
                <a:schemeClr val="tx2"/>
              </a:solidFill>
            </a:endParaRPr>
          </a:p>
        </p:txBody>
      </p:sp>
      <p:sp>
        <p:nvSpPr>
          <p:cNvPr id="3" name="Text Placeholder 2"/>
          <p:cNvSpPr>
            <a:spLocks noGrp="1"/>
          </p:cNvSpPr>
          <p:nvPr>
            <p:ph type="body" sz="quarter" idx="10"/>
          </p:nvPr>
        </p:nvSpPr>
        <p:spPr>
          <a:xfrm>
            <a:off x="0" y="1143000"/>
            <a:ext cx="9144000" cy="4572000"/>
          </a:xfrm>
        </p:spPr>
        <p:txBody>
          <a:bodyPr>
            <a:normAutofit fontScale="92500" lnSpcReduction="10000"/>
          </a:bodyPr>
          <a:lstStyle/>
          <a:p>
            <a:pPr marL="517525" lvl="1" indent="0">
              <a:buNone/>
            </a:pPr>
            <a:endParaRPr lang="en-US" sz="2400" dirty="0" smtClean="0"/>
          </a:p>
          <a:p>
            <a:r>
              <a:rPr lang="en-US" sz="2400" b="1" dirty="0" smtClean="0"/>
              <a:t>Venture Capitalists</a:t>
            </a:r>
            <a:r>
              <a:rPr lang="en-US" sz="2400" dirty="0" smtClean="0"/>
              <a:t>: Manage and invest the funds of other investors. Venture capital involves significantly more money (3M-10M USD) and complexity in the contracts than seed capital. </a:t>
            </a:r>
          </a:p>
          <a:p>
            <a:endParaRPr lang="en-US" sz="2400" dirty="0" smtClean="0"/>
          </a:p>
          <a:p>
            <a:r>
              <a:rPr lang="en-US" sz="2400" dirty="0" smtClean="0"/>
              <a:t>The investments flow in several stages: </a:t>
            </a:r>
          </a:p>
          <a:p>
            <a:pPr marL="974725" lvl="1" indent="-457200">
              <a:buFont typeface="+mj-lt"/>
              <a:buAutoNum type="arabicPeriod"/>
            </a:pPr>
            <a:r>
              <a:rPr lang="en-US" sz="1900" b="1" dirty="0" smtClean="0"/>
              <a:t>Early Stage</a:t>
            </a:r>
            <a:r>
              <a:rPr lang="en-US" sz="1900" dirty="0" smtClean="0"/>
              <a:t>: Startups beginning operations, funding flows into product development and marketing. </a:t>
            </a:r>
          </a:p>
          <a:p>
            <a:pPr marL="974725" lvl="1" indent="-457200">
              <a:buFont typeface="+mj-lt"/>
              <a:buAutoNum type="arabicPeriod"/>
            </a:pPr>
            <a:r>
              <a:rPr lang="en-US" sz="1900" b="1" dirty="0" smtClean="0"/>
              <a:t>Growth (Series A Round)</a:t>
            </a:r>
            <a:r>
              <a:rPr lang="en-US" sz="1900" dirty="0" smtClean="0"/>
              <a:t>: First series of preferred stock issued to investors (VC fund). (2M-10M USD for 10-30% equity). Intended to capitalize the company for 6 months to 2 years. </a:t>
            </a:r>
          </a:p>
          <a:p>
            <a:pPr marL="974725" lvl="1" indent="-457200">
              <a:buFont typeface="+mj-lt"/>
              <a:buAutoNum type="arabicPeriod"/>
            </a:pPr>
            <a:r>
              <a:rPr lang="en-US" sz="1900" b="1" dirty="0" smtClean="0"/>
              <a:t>Second Round</a:t>
            </a:r>
            <a:r>
              <a:rPr lang="en-US" sz="1900" dirty="0" smtClean="0"/>
              <a:t>: Usually working capital for Startups not yet turning a profit</a:t>
            </a:r>
          </a:p>
          <a:p>
            <a:pPr marL="974725" lvl="1" indent="-457200">
              <a:buFont typeface="+mj-lt"/>
              <a:buAutoNum type="arabicPeriod"/>
            </a:pPr>
            <a:r>
              <a:rPr lang="en-US" sz="1900" b="1" dirty="0" smtClean="0"/>
              <a:t>Expansion/Late Stage: </a:t>
            </a:r>
            <a:r>
              <a:rPr lang="en-US" sz="1900" dirty="0" smtClean="0"/>
              <a:t>Expansion money for a newly profitable company, seeking investments of +10 Million USD</a:t>
            </a:r>
          </a:p>
          <a:p>
            <a:pPr marL="974725" lvl="1" indent="-457200">
              <a:buFont typeface="+mj-lt"/>
              <a:buAutoNum type="arabicPeriod"/>
            </a:pPr>
            <a:r>
              <a:rPr lang="en-US" sz="1900" b="1" dirty="0" smtClean="0"/>
              <a:t>Exit of VCs or Recapitalization: </a:t>
            </a:r>
            <a:r>
              <a:rPr lang="en-US" sz="1900" dirty="0" smtClean="0"/>
              <a:t>Also called bridge financing intended to finance the IPO process or can be used as buyouts or recapitalization. </a:t>
            </a:r>
          </a:p>
          <a:p>
            <a:pPr lvl="1"/>
            <a:endParaRPr lang="en-US" sz="2000" dirty="0" smtClean="0"/>
          </a:p>
          <a:p>
            <a:endParaRPr lang="en-US" sz="2400" dirty="0"/>
          </a:p>
          <a:p>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252300844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382000" cy="1163395"/>
          </a:xfrm>
        </p:spPr>
        <p:txBody>
          <a:bodyPr>
            <a:normAutofit/>
          </a:bodyPr>
          <a:lstStyle/>
          <a:p>
            <a:r>
              <a:rPr lang="en-US" sz="4000" dirty="0" smtClean="0">
                <a:solidFill>
                  <a:schemeClr val="tx2"/>
                </a:solidFill>
              </a:rPr>
              <a:t>Alternative sources </a:t>
            </a:r>
            <a:endParaRPr lang="en-US" sz="4000" dirty="0">
              <a:solidFill>
                <a:schemeClr val="tx2"/>
              </a:solidFill>
            </a:endParaRPr>
          </a:p>
        </p:txBody>
      </p:sp>
      <p:sp>
        <p:nvSpPr>
          <p:cNvPr id="3" name="Text Placeholder 2"/>
          <p:cNvSpPr>
            <a:spLocks noGrp="1"/>
          </p:cNvSpPr>
          <p:nvPr>
            <p:ph type="body" sz="quarter" idx="10"/>
          </p:nvPr>
        </p:nvSpPr>
        <p:spPr>
          <a:xfrm>
            <a:off x="457200" y="1600200"/>
            <a:ext cx="8382000" cy="4114800"/>
          </a:xfrm>
        </p:spPr>
        <p:txBody>
          <a:bodyPr>
            <a:normAutofit/>
          </a:bodyPr>
          <a:lstStyle/>
          <a:p>
            <a:r>
              <a:rPr lang="en-US" sz="2800" b="1" dirty="0" smtClean="0"/>
              <a:t>Family Friends and “Fools”</a:t>
            </a:r>
            <a:r>
              <a:rPr lang="en-US" sz="2800" dirty="0" smtClean="0"/>
              <a:t>: While launching the Business it may be possible to find small amounts of funding through relatives and friends. </a:t>
            </a:r>
          </a:p>
          <a:p>
            <a:endParaRPr lang="en-US" sz="2800" dirty="0" smtClean="0"/>
          </a:p>
          <a:p>
            <a:r>
              <a:rPr lang="en-US" sz="2800" b="1" dirty="0" smtClean="0"/>
              <a:t>Government Grants: </a:t>
            </a:r>
            <a:r>
              <a:rPr lang="en-US" sz="2800" dirty="0" smtClean="0"/>
              <a:t>The US government for example provides research innovations research grants to specific Startups. </a:t>
            </a:r>
          </a:p>
          <a:p>
            <a:endParaRPr lang="en-US" sz="2800" dirty="0"/>
          </a:p>
          <a:p>
            <a:endParaRPr lang="en-US" sz="2000" dirty="0" smtClean="0"/>
          </a:p>
          <a:p>
            <a:pPr lvl="2"/>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193045103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TC102867629990">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9F2D80D-E46C-4045-8458-3B3FECFDBF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TC102867629990</Template>
  <TotalTime>8541</TotalTime>
  <Words>779</Words>
  <Application>Microsoft Macintosh PowerPoint</Application>
  <PresentationFormat>On-screen Show (4:3)</PresentationFormat>
  <Paragraphs>69</Paragraphs>
  <Slides>4</Slides>
  <Notes>4</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TC102867629990</vt:lpstr>
      <vt:lpstr>White with Courier font for code slides</vt:lpstr>
      <vt:lpstr>Equity Funding  for Startups </vt:lpstr>
      <vt:lpstr>Seed Funding </vt:lpstr>
      <vt:lpstr>Venture Capital  </vt:lpstr>
      <vt:lpstr>Alternative sources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slides (Blue bar design)</dc:title>
  <dc:creator/>
  <cp:keywords/>
  <cp:lastModifiedBy>Feigl Jakob</cp:lastModifiedBy>
  <cp:revision>23</cp:revision>
  <dcterms:modified xsi:type="dcterms:W3CDTF">2014-05-12T15:49:02Z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TC102867629990</vt:lpwstr>
  </property>
</Properties>
</file>